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63" r:id="rId9"/>
    <p:sldId id="272" r:id="rId10"/>
    <p:sldId id="266" r:id="rId11"/>
    <p:sldId id="264" r:id="rId12"/>
    <p:sldId id="273" r:id="rId13"/>
    <p:sldId id="267" r:id="rId14"/>
    <p:sldId id="268" r:id="rId15"/>
    <p:sldId id="269" r:id="rId16"/>
    <p:sldId id="274" r:id="rId17"/>
    <p:sldId id="270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B22"/>
    <a:srgbClr val="F5F6F0"/>
    <a:srgbClr val="FBFDF7"/>
    <a:srgbClr val="F4F5F0"/>
    <a:srgbClr val="F9FAF4"/>
    <a:srgbClr val="FBFCF7"/>
    <a:srgbClr val="FAFBF6"/>
    <a:srgbClr val="F5F6F1"/>
    <a:srgbClr val="E4EED6"/>
    <a:srgbClr val="F6F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20210-2490-4ADC-B1DF-4252B4852E78}" type="doc">
      <dgm:prSet loTypeId="urn:microsoft.com/office/officeart/2005/8/layout/cycle2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2BD74B-51FE-49EB-B65E-D88A29FFCEE9}">
      <dgm:prSet phldrT="[Text]" custT="1"/>
      <dgm:spPr/>
      <dgm:t>
        <a:bodyPr/>
        <a:lstStyle/>
        <a:p>
          <a:r>
            <a:rPr lang="en-US" sz="3600" b="0" dirty="0">
              <a:latin typeface="Times New Roman" panose="02020603050405020304" pitchFamily="18" charset="0"/>
              <a:cs typeface="Times New Roman" panose="02020603050405020304" pitchFamily="18" charset="0"/>
            </a:rPr>
            <a:t>Thuyền câu</a:t>
          </a:r>
        </a:p>
      </dgm:t>
    </dgm:pt>
    <dgm:pt modelId="{D8313D3C-8E34-4343-852D-5AF41CEFC3FF}" type="parTrans" cxnId="{C207CEB6-2233-4764-8D6E-AEC876767829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2F6A9D-C4A6-4079-A29C-4E228FDB34A4}" type="sibTrans" cxnId="{C207CEB6-2233-4764-8D6E-AEC876767829}">
      <dgm:prSet custT="1"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A1029-7FE5-4119-969A-9E40E9E9142C}">
      <dgm:prSet phldrT="[Text]" custT="1"/>
      <dgm:spPr/>
      <dgm:t>
        <a:bodyPr/>
        <a:lstStyle/>
        <a:p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Mặt ao</a:t>
          </a:r>
        </a:p>
      </dgm:t>
    </dgm:pt>
    <dgm:pt modelId="{C782D049-F364-4D8B-9FD7-563AA4B23FA3}" type="parTrans" cxnId="{C14D654E-3D1B-4F1C-9389-5260B3DFCB86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49E15-F18F-49F4-9FE7-2B5F9776E3E7}" type="sibTrans" cxnId="{C14D654E-3D1B-4F1C-9389-5260B3DFCB86}">
      <dgm:prSet custT="1"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2A64A-ED13-447C-B917-777B27994B12}">
      <dgm:prSet phldrT="[Text]" custT="1"/>
      <dgm:spPr/>
      <dgm:t>
        <a:bodyPr/>
        <a:lstStyle/>
        <a:p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Bầu trời</a:t>
          </a:r>
        </a:p>
      </dgm:t>
    </dgm:pt>
    <dgm:pt modelId="{16C13278-86FA-49D1-AA62-C00AD07040D0}" type="parTrans" cxnId="{8B1B8ACC-4709-4E9A-A0A3-218E6C34A0F1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10C30A-BF3B-49BB-BF36-B87F56DB369E}" type="sibTrans" cxnId="{8B1B8ACC-4709-4E9A-A0A3-218E6C34A0F1}">
      <dgm:prSet custT="1"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2AFCB6-54D0-4D3C-8E3B-E5210D15A5F9}">
      <dgm:prSet phldrT="[Text]" custT="1"/>
      <dgm:spPr/>
      <dgm:t>
        <a:bodyPr/>
        <a:lstStyle/>
        <a:p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Ngõ trúc</a:t>
          </a:r>
        </a:p>
      </dgm:t>
    </dgm:pt>
    <dgm:pt modelId="{4589E4F3-A11A-4DAD-97D9-76382B032849}" type="parTrans" cxnId="{BA20750F-570A-42D3-A26F-BB4B107C3AE3}">
      <dgm:prSet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C5E18-41A1-473E-BD91-E25D5BB5D4A2}" type="sibTrans" cxnId="{BA20750F-570A-42D3-A26F-BB4B107C3AE3}">
      <dgm:prSet custT="1"/>
      <dgm:spPr/>
      <dgm:t>
        <a:bodyPr/>
        <a:lstStyle/>
        <a:p>
          <a:endParaRPr lang="en-US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07CC3-51F1-46E2-869A-047050386E63}" type="pres">
      <dgm:prSet presAssocID="{E0E20210-2490-4ADC-B1DF-4252B4852E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66AAC-0F7D-4DB1-81D4-535CDACEE169}" type="pres">
      <dgm:prSet presAssocID="{0C2BD74B-51FE-49EB-B65E-D88A29FFCE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892B0-D905-41C0-BD13-4C804F34B6DD}" type="pres">
      <dgm:prSet presAssocID="{8F2F6A9D-C4A6-4079-A29C-4E228FDB34A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A607194-2B59-4BFA-843C-A96D20313FD3}" type="pres">
      <dgm:prSet presAssocID="{8F2F6A9D-C4A6-4079-A29C-4E228FDB34A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A8CC216-A6F1-41DD-8E68-15F3AA913732}" type="pres">
      <dgm:prSet presAssocID="{23EA1029-7FE5-4119-969A-9E40E9E9142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169E6-69D5-4C89-8480-21DE238828C7}" type="pres">
      <dgm:prSet presAssocID="{C5149E15-F18F-49F4-9FE7-2B5F9776E3E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B167762-995D-4DA6-BA14-D3F9D556F3F7}" type="pres">
      <dgm:prSet presAssocID="{C5149E15-F18F-49F4-9FE7-2B5F9776E3E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7652112-8C54-4BEB-A210-18490400AAF0}" type="pres">
      <dgm:prSet presAssocID="{6012A64A-ED13-447C-B917-777B27994B1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62E13-7A87-464B-9D28-633A2025382B}" type="pres">
      <dgm:prSet presAssocID="{0B10C30A-BF3B-49BB-BF36-B87F56DB369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2A77483-8EC5-4AD0-8F7E-A5055B5A72CA}" type="pres">
      <dgm:prSet presAssocID="{0B10C30A-BF3B-49BB-BF36-B87F56DB369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B1211BB-ED9D-4CB7-AEF8-01343F23A093}" type="pres">
      <dgm:prSet presAssocID="{B12AFCB6-54D0-4D3C-8E3B-E5210D15A5F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06287-4F22-49FB-BB2A-906856465129}" type="pres">
      <dgm:prSet presAssocID="{C8BC5E18-41A1-473E-BD91-E25D5BB5D4A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9839FB5-871F-4A37-8E6F-187C7E125A56}" type="pres">
      <dgm:prSet presAssocID="{C8BC5E18-41A1-473E-BD91-E25D5BB5D4A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20AD12D-7F43-4747-8E40-980344C1B291}" type="presOf" srcId="{C8BC5E18-41A1-473E-BD91-E25D5BB5D4A2}" destId="{0E706287-4F22-49FB-BB2A-906856465129}" srcOrd="0" destOrd="0" presId="urn:microsoft.com/office/officeart/2005/8/layout/cycle2"/>
    <dgm:cxn modelId="{11CB8A4D-216C-4403-9156-E9E49392DBF4}" type="presOf" srcId="{8F2F6A9D-C4A6-4079-A29C-4E228FDB34A4}" destId="{325892B0-D905-41C0-BD13-4C804F34B6DD}" srcOrd="0" destOrd="0" presId="urn:microsoft.com/office/officeart/2005/8/layout/cycle2"/>
    <dgm:cxn modelId="{BAC080F9-2DBC-4F3F-B732-9C8EE762BD9D}" type="presOf" srcId="{0B10C30A-BF3B-49BB-BF36-B87F56DB369E}" destId="{88262E13-7A87-464B-9D28-633A2025382B}" srcOrd="0" destOrd="0" presId="urn:microsoft.com/office/officeart/2005/8/layout/cycle2"/>
    <dgm:cxn modelId="{198398CB-20FA-48B6-9DBD-4830F447D5B0}" type="presOf" srcId="{C5149E15-F18F-49F4-9FE7-2B5F9776E3E7}" destId="{5B167762-995D-4DA6-BA14-D3F9D556F3F7}" srcOrd="1" destOrd="0" presId="urn:microsoft.com/office/officeart/2005/8/layout/cycle2"/>
    <dgm:cxn modelId="{C207CEB6-2233-4764-8D6E-AEC876767829}" srcId="{E0E20210-2490-4ADC-B1DF-4252B4852E78}" destId="{0C2BD74B-51FE-49EB-B65E-D88A29FFCEE9}" srcOrd="0" destOrd="0" parTransId="{D8313D3C-8E34-4343-852D-5AF41CEFC3FF}" sibTransId="{8F2F6A9D-C4A6-4079-A29C-4E228FDB34A4}"/>
    <dgm:cxn modelId="{BA20750F-570A-42D3-A26F-BB4B107C3AE3}" srcId="{E0E20210-2490-4ADC-B1DF-4252B4852E78}" destId="{B12AFCB6-54D0-4D3C-8E3B-E5210D15A5F9}" srcOrd="3" destOrd="0" parTransId="{4589E4F3-A11A-4DAD-97D9-76382B032849}" sibTransId="{C8BC5E18-41A1-473E-BD91-E25D5BB5D4A2}"/>
    <dgm:cxn modelId="{B7B2CBB5-5FFF-4D71-B1FE-1AABC414E363}" type="presOf" srcId="{C8BC5E18-41A1-473E-BD91-E25D5BB5D4A2}" destId="{89839FB5-871F-4A37-8E6F-187C7E125A56}" srcOrd="1" destOrd="0" presId="urn:microsoft.com/office/officeart/2005/8/layout/cycle2"/>
    <dgm:cxn modelId="{7874FD9B-65C7-44C8-A5A8-A0C7EEAC7F63}" type="presOf" srcId="{0B10C30A-BF3B-49BB-BF36-B87F56DB369E}" destId="{42A77483-8EC5-4AD0-8F7E-A5055B5A72CA}" srcOrd="1" destOrd="0" presId="urn:microsoft.com/office/officeart/2005/8/layout/cycle2"/>
    <dgm:cxn modelId="{BF770355-AECF-4DE9-80C1-5739AB5C2E9B}" type="presOf" srcId="{E0E20210-2490-4ADC-B1DF-4252B4852E78}" destId="{5FC07CC3-51F1-46E2-869A-047050386E63}" srcOrd="0" destOrd="0" presId="urn:microsoft.com/office/officeart/2005/8/layout/cycle2"/>
    <dgm:cxn modelId="{C14D654E-3D1B-4F1C-9389-5260B3DFCB86}" srcId="{E0E20210-2490-4ADC-B1DF-4252B4852E78}" destId="{23EA1029-7FE5-4119-969A-9E40E9E9142C}" srcOrd="1" destOrd="0" parTransId="{C782D049-F364-4D8B-9FD7-563AA4B23FA3}" sibTransId="{C5149E15-F18F-49F4-9FE7-2B5F9776E3E7}"/>
    <dgm:cxn modelId="{07E1D1CC-5E3D-448B-B634-E4BDDC6993B1}" type="presOf" srcId="{0C2BD74B-51FE-49EB-B65E-D88A29FFCEE9}" destId="{15B66AAC-0F7D-4DB1-81D4-535CDACEE169}" srcOrd="0" destOrd="0" presId="urn:microsoft.com/office/officeart/2005/8/layout/cycle2"/>
    <dgm:cxn modelId="{C731AEE0-516D-4CC0-80BD-125818AC5229}" type="presOf" srcId="{B12AFCB6-54D0-4D3C-8E3B-E5210D15A5F9}" destId="{CB1211BB-ED9D-4CB7-AEF8-01343F23A093}" srcOrd="0" destOrd="0" presId="urn:microsoft.com/office/officeart/2005/8/layout/cycle2"/>
    <dgm:cxn modelId="{4C5F251E-2622-4A53-BD24-69272F18B58A}" type="presOf" srcId="{6012A64A-ED13-447C-B917-777B27994B12}" destId="{C7652112-8C54-4BEB-A210-18490400AAF0}" srcOrd="0" destOrd="0" presId="urn:microsoft.com/office/officeart/2005/8/layout/cycle2"/>
    <dgm:cxn modelId="{D7BD5355-F9F3-4DE8-9057-6031DF5B7064}" type="presOf" srcId="{8F2F6A9D-C4A6-4079-A29C-4E228FDB34A4}" destId="{EA607194-2B59-4BFA-843C-A96D20313FD3}" srcOrd="1" destOrd="0" presId="urn:microsoft.com/office/officeart/2005/8/layout/cycle2"/>
    <dgm:cxn modelId="{EE8EB1AD-6C97-4337-9A2E-1E3629F5D998}" type="presOf" srcId="{23EA1029-7FE5-4119-969A-9E40E9E9142C}" destId="{4A8CC216-A6F1-41DD-8E68-15F3AA913732}" srcOrd="0" destOrd="0" presId="urn:microsoft.com/office/officeart/2005/8/layout/cycle2"/>
    <dgm:cxn modelId="{D8F525FD-6CEE-47E9-82F7-8F3934B3AB58}" type="presOf" srcId="{C5149E15-F18F-49F4-9FE7-2B5F9776E3E7}" destId="{808169E6-69D5-4C89-8480-21DE238828C7}" srcOrd="0" destOrd="0" presId="urn:microsoft.com/office/officeart/2005/8/layout/cycle2"/>
    <dgm:cxn modelId="{8B1B8ACC-4709-4E9A-A0A3-218E6C34A0F1}" srcId="{E0E20210-2490-4ADC-B1DF-4252B4852E78}" destId="{6012A64A-ED13-447C-B917-777B27994B12}" srcOrd="2" destOrd="0" parTransId="{16C13278-86FA-49D1-AA62-C00AD07040D0}" sibTransId="{0B10C30A-BF3B-49BB-BF36-B87F56DB369E}"/>
    <dgm:cxn modelId="{7B34714F-A55B-4D68-9CB8-CAF8ADC100CD}" type="presParOf" srcId="{5FC07CC3-51F1-46E2-869A-047050386E63}" destId="{15B66AAC-0F7D-4DB1-81D4-535CDACEE169}" srcOrd="0" destOrd="0" presId="urn:microsoft.com/office/officeart/2005/8/layout/cycle2"/>
    <dgm:cxn modelId="{AC48E395-872F-4D9D-9E9E-FC3E9C9EFF09}" type="presParOf" srcId="{5FC07CC3-51F1-46E2-869A-047050386E63}" destId="{325892B0-D905-41C0-BD13-4C804F34B6DD}" srcOrd="1" destOrd="0" presId="urn:microsoft.com/office/officeart/2005/8/layout/cycle2"/>
    <dgm:cxn modelId="{6D8D5BAB-CCA5-4B36-9796-F7DFE3211B66}" type="presParOf" srcId="{325892B0-D905-41C0-BD13-4C804F34B6DD}" destId="{EA607194-2B59-4BFA-843C-A96D20313FD3}" srcOrd="0" destOrd="0" presId="urn:microsoft.com/office/officeart/2005/8/layout/cycle2"/>
    <dgm:cxn modelId="{E961D85C-24CD-46F7-8607-63C3C9AE2A67}" type="presParOf" srcId="{5FC07CC3-51F1-46E2-869A-047050386E63}" destId="{4A8CC216-A6F1-41DD-8E68-15F3AA913732}" srcOrd="2" destOrd="0" presId="urn:microsoft.com/office/officeart/2005/8/layout/cycle2"/>
    <dgm:cxn modelId="{CB53B083-CC00-474E-B899-D0DE1F9CFCD4}" type="presParOf" srcId="{5FC07CC3-51F1-46E2-869A-047050386E63}" destId="{808169E6-69D5-4C89-8480-21DE238828C7}" srcOrd="3" destOrd="0" presId="urn:microsoft.com/office/officeart/2005/8/layout/cycle2"/>
    <dgm:cxn modelId="{88AA1E9B-CCAE-4F2B-A3F6-378A1528C4F4}" type="presParOf" srcId="{808169E6-69D5-4C89-8480-21DE238828C7}" destId="{5B167762-995D-4DA6-BA14-D3F9D556F3F7}" srcOrd="0" destOrd="0" presId="urn:microsoft.com/office/officeart/2005/8/layout/cycle2"/>
    <dgm:cxn modelId="{E2517423-102B-483E-A742-C2CF67CF4557}" type="presParOf" srcId="{5FC07CC3-51F1-46E2-869A-047050386E63}" destId="{C7652112-8C54-4BEB-A210-18490400AAF0}" srcOrd="4" destOrd="0" presId="urn:microsoft.com/office/officeart/2005/8/layout/cycle2"/>
    <dgm:cxn modelId="{B1DCA686-F9A1-44FD-ADB0-F68829432A65}" type="presParOf" srcId="{5FC07CC3-51F1-46E2-869A-047050386E63}" destId="{88262E13-7A87-464B-9D28-633A2025382B}" srcOrd="5" destOrd="0" presId="urn:microsoft.com/office/officeart/2005/8/layout/cycle2"/>
    <dgm:cxn modelId="{0C9A56B3-3C6F-4679-97D8-7E591EBAADCF}" type="presParOf" srcId="{88262E13-7A87-464B-9D28-633A2025382B}" destId="{42A77483-8EC5-4AD0-8F7E-A5055B5A72CA}" srcOrd="0" destOrd="0" presId="urn:microsoft.com/office/officeart/2005/8/layout/cycle2"/>
    <dgm:cxn modelId="{F080CE17-9EB5-48AF-AA51-D8487790601B}" type="presParOf" srcId="{5FC07CC3-51F1-46E2-869A-047050386E63}" destId="{CB1211BB-ED9D-4CB7-AEF8-01343F23A093}" srcOrd="6" destOrd="0" presId="urn:microsoft.com/office/officeart/2005/8/layout/cycle2"/>
    <dgm:cxn modelId="{1BBAEC07-B145-4472-AA4C-C897EBB5B0F0}" type="presParOf" srcId="{5FC07CC3-51F1-46E2-869A-047050386E63}" destId="{0E706287-4F22-49FB-BB2A-906856465129}" srcOrd="7" destOrd="0" presId="urn:microsoft.com/office/officeart/2005/8/layout/cycle2"/>
    <dgm:cxn modelId="{D7019482-D26F-423F-9A94-E7B5EF5CD634}" type="presParOf" srcId="{0E706287-4F22-49FB-BB2A-906856465129}" destId="{89839FB5-871F-4A37-8E6F-187C7E125A5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66AAC-0F7D-4DB1-81D4-535CDACEE169}">
      <dsp:nvSpPr>
        <dsp:cNvPr id="0" name=""/>
        <dsp:cNvSpPr/>
      </dsp:nvSpPr>
      <dsp:spPr>
        <a:xfrm>
          <a:off x="3499953" y="1967"/>
          <a:ext cx="2195609" cy="219560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Thuyền câu</a:t>
          </a:r>
        </a:p>
      </dsp:txBody>
      <dsp:txXfrm>
        <a:off x="3821492" y="323506"/>
        <a:ext cx="1552531" cy="1552531"/>
      </dsp:txXfrm>
    </dsp:sp>
    <dsp:sp modelId="{325892B0-D905-41C0-BD13-4C804F34B6DD}">
      <dsp:nvSpPr>
        <dsp:cNvPr id="0" name=""/>
        <dsp:cNvSpPr/>
      </dsp:nvSpPr>
      <dsp:spPr>
        <a:xfrm rot="2700000">
          <a:off x="5459641" y="1882226"/>
          <a:ext cx="582161" cy="7410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5218" y="1968683"/>
        <a:ext cx="407513" cy="444610"/>
      </dsp:txXfrm>
    </dsp:sp>
    <dsp:sp modelId="{4A8CC216-A6F1-41DD-8E68-15F3AA913732}">
      <dsp:nvSpPr>
        <dsp:cNvPr id="0" name=""/>
        <dsp:cNvSpPr/>
      </dsp:nvSpPr>
      <dsp:spPr>
        <a:xfrm>
          <a:off x="5829181" y="2331195"/>
          <a:ext cx="2195609" cy="2195609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Mặt ao</a:t>
          </a:r>
        </a:p>
      </dsp:txBody>
      <dsp:txXfrm>
        <a:off x="6150720" y="2652734"/>
        <a:ext cx="1552531" cy="1552531"/>
      </dsp:txXfrm>
    </dsp:sp>
    <dsp:sp modelId="{808169E6-69D5-4C89-8480-21DE238828C7}">
      <dsp:nvSpPr>
        <dsp:cNvPr id="0" name=""/>
        <dsp:cNvSpPr/>
      </dsp:nvSpPr>
      <dsp:spPr>
        <a:xfrm rot="8100000">
          <a:off x="5482942" y="4211454"/>
          <a:ext cx="582161" cy="7410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632013" y="4297911"/>
        <a:ext cx="407513" cy="444610"/>
      </dsp:txXfrm>
    </dsp:sp>
    <dsp:sp modelId="{C7652112-8C54-4BEB-A210-18490400AAF0}">
      <dsp:nvSpPr>
        <dsp:cNvPr id="0" name=""/>
        <dsp:cNvSpPr/>
      </dsp:nvSpPr>
      <dsp:spPr>
        <a:xfrm>
          <a:off x="3499953" y="4660423"/>
          <a:ext cx="2195609" cy="2195609"/>
        </a:xfrm>
        <a:prstGeom prst="ellips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Bầu trời</a:t>
          </a:r>
        </a:p>
      </dsp:txBody>
      <dsp:txXfrm>
        <a:off x="3821492" y="4981962"/>
        <a:ext cx="1552531" cy="1552531"/>
      </dsp:txXfrm>
    </dsp:sp>
    <dsp:sp modelId="{88262E13-7A87-464B-9D28-633A2025382B}">
      <dsp:nvSpPr>
        <dsp:cNvPr id="0" name=""/>
        <dsp:cNvSpPr/>
      </dsp:nvSpPr>
      <dsp:spPr>
        <a:xfrm rot="13500000">
          <a:off x="3153713" y="4234755"/>
          <a:ext cx="582161" cy="7410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302784" y="4444706"/>
        <a:ext cx="407513" cy="444610"/>
      </dsp:txXfrm>
    </dsp:sp>
    <dsp:sp modelId="{CB1211BB-ED9D-4CB7-AEF8-01343F23A093}">
      <dsp:nvSpPr>
        <dsp:cNvPr id="0" name=""/>
        <dsp:cNvSpPr/>
      </dsp:nvSpPr>
      <dsp:spPr>
        <a:xfrm>
          <a:off x="1170725" y="2331195"/>
          <a:ext cx="2195609" cy="2195609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Ngõ trúc</a:t>
          </a:r>
        </a:p>
      </dsp:txBody>
      <dsp:txXfrm>
        <a:off x="1492264" y="2652734"/>
        <a:ext cx="1552531" cy="1552531"/>
      </dsp:txXfrm>
    </dsp:sp>
    <dsp:sp modelId="{0E706287-4F22-49FB-BB2A-906856465129}">
      <dsp:nvSpPr>
        <dsp:cNvPr id="0" name=""/>
        <dsp:cNvSpPr/>
      </dsp:nvSpPr>
      <dsp:spPr>
        <a:xfrm rot="18900000">
          <a:off x="3130412" y="1905527"/>
          <a:ext cx="582161" cy="7410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5989" y="2115478"/>
        <a:ext cx="407513" cy="444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876B-B22B-48BE-8F6C-1028C007FF5F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9436-4F01-4B84-83F8-3E1382B7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6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876B-B22B-48BE-8F6C-1028C007FF5F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9436-4F01-4B84-83F8-3E1382B7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1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876B-B22B-48BE-8F6C-1028C007FF5F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9436-4F01-4B84-83F8-3E1382B7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876B-B22B-48BE-8F6C-1028C007FF5F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9436-4F01-4B84-83F8-3E1382B7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6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876B-B22B-48BE-8F6C-1028C007FF5F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9436-4F01-4B84-83F8-3E1382B7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876B-B22B-48BE-8F6C-1028C007FF5F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9436-4F01-4B84-83F8-3E1382B7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4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876B-B22B-48BE-8F6C-1028C007FF5F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9436-4F01-4B84-83F8-3E1382B7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876B-B22B-48BE-8F6C-1028C007FF5F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9436-4F01-4B84-83F8-3E1382B7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8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876B-B22B-48BE-8F6C-1028C007FF5F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9436-4F01-4B84-83F8-3E1382B7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6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876B-B22B-48BE-8F6C-1028C007FF5F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9436-4F01-4B84-83F8-3E1382B7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1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7876B-B22B-48BE-8F6C-1028C007FF5F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9436-4F01-4B84-83F8-3E1382B7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6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7876B-B22B-48BE-8F6C-1028C007FF5F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9436-4F01-4B84-83F8-3E1382B7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11575" r="-106" b="48627"/>
          <a:stretch/>
        </p:blipFill>
        <p:spPr>
          <a:xfrm>
            <a:off x="0" y="-25758"/>
            <a:ext cx="12205456" cy="6864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1374" y="1416676"/>
            <a:ext cx="9581881" cy="32454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 MÙA THU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2783" y="5551020"/>
            <a:ext cx="378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Khuyến</a:t>
            </a:r>
          </a:p>
        </p:txBody>
      </p:sp>
    </p:spTree>
    <p:extLst>
      <p:ext uri="{BB962C8B-B14F-4D97-AF65-F5344CB8AC3E}">
        <p14:creationId xmlns:p14="http://schemas.microsoft.com/office/powerpoint/2010/main" val="99180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6011" y="6337"/>
            <a:ext cx="875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9503" y="837917"/>
            <a:ext cx="1056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câu thực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99504" y="2048850"/>
            <a:ext cx="10792496" cy="4809150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>
            <a:solidFill>
              <a:srgbClr val="093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làn”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sự vận động theo quán tính.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gợn</a:t>
            </a: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sự vận động nhỏ bé.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nói giảm thiểu </a:t>
            </a: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“hơi”, “tí”: 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mạnh sự vận động nhỏ bé đến mong manh, mơ hồ.</a:t>
            </a:r>
          </a:p>
          <a:p>
            <a:pPr algn="just"/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Lấy động tả tĩnh, gợi lên sự tĩnh lặng đến vô cùng của mùa thu, ao thu.</a:t>
            </a:r>
            <a:endParaRPr lang="en-US" sz="3600" dirty="0">
              <a:solidFill>
                <a:srgbClr val="093B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99504" y="1536583"/>
            <a:ext cx="3270464" cy="1024535"/>
          </a:xfrm>
          <a:prstGeom prst="roundRect">
            <a:avLst/>
          </a:prstGeom>
          <a:solidFill>
            <a:schemeClr val="bg1"/>
          </a:solidFill>
          <a:ln>
            <a:solidFill>
              <a:srgbClr val="093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“Sóng biếc”</a:t>
            </a:r>
          </a:p>
        </p:txBody>
      </p:sp>
    </p:spTree>
    <p:extLst>
      <p:ext uri="{BB962C8B-B14F-4D97-AF65-F5344CB8AC3E}">
        <p14:creationId xmlns:p14="http://schemas.microsoft.com/office/powerpoint/2010/main" val="1929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6011" y="6337"/>
            <a:ext cx="875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9503" y="760643"/>
            <a:ext cx="1056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câu thực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3189" y="2048850"/>
            <a:ext cx="11148811" cy="4809150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>
            <a:solidFill>
              <a:srgbClr val="093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hòa phối màu sắc: màu xanh của sóng, màu vàng của lá.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vèo</a:t>
            </a: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Tốc độ của gió.</a:t>
            </a:r>
          </a:p>
          <a:p>
            <a:pPr algn="just"/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Điệu rơi của lá.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nói giảm thiểu </a:t>
            </a: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“khẽ”, “đưa”: 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 chậm rãi, nhẹ nhàng.</a:t>
            </a:r>
            <a:endParaRPr lang="en-US" sz="3600" i="1" dirty="0">
              <a:solidFill>
                <a:srgbClr val="093B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Chiếc lá rơi nhỏ bé, ít ỏi không đủ để làm nên tiếng động.</a:t>
            </a:r>
            <a:endParaRPr lang="en-US" sz="3600" dirty="0">
              <a:solidFill>
                <a:srgbClr val="093B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99504" y="1446431"/>
            <a:ext cx="3270464" cy="812722"/>
          </a:xfrm>
          <a:prstGeom prst="roundRect">
            <a:avLst/>
          </a:prstGeom>
          <a:solidFill>
            <a:schemeClr val="bg1"/>
          </a:solidFill>
          <a:ln>
            <a:solidFill>
              <a:srgbClr val="093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“Lá vàng”</a:t>
            </a:r>
          </a:p>
        </p:txBody>
      </p:sp>
      <p:sp>
        <p:nvSpPr>
          <p:cNvPr id="9" name="Right Brace 8"/>
          <p:cNvSpPr/>
          <p:nvPr/>
        </p:nvSpPr>
        <p:spPr>
          <a:xfrm>
            <a:off x="7047915" y="3520919"/>
            <a:ext cx="196947" cy="787791"/>
          </a:xfrm>
          <a:prstGeom prst="rightBrace">
            <a:avLst/>
          </a:prstGeom>
          <a:ln w="28575">
            <a:solidFill>
              <a:srgbClr val="093B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3B2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2149" y="3376207"/>
            <a:ext cx="4023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Nhanh, mạnh, vút qua rồi mất hút.</a:t>
            </a:r>
          </a:p>
        </p:txBody>
      </p:sp>
    </p:spTree>
    <p:extLst>
      <p:ext uri="{BB962C8B-B14F-4D97-AF65-F5344CB8AC3E}">
        <p14:creationId xmlns:p14="http://schemas.microsoft.com/office/powerpoint/2010/main" val="245161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84867"/>
            <a:ext cx="7434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Tầng mây lơ lửng trời xanh ngắt</a:t>
            </a:r>
          </a:p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Ngõ trúc quanh co khách vắng teo.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21" y="0"/>
            <a:ext cx="475757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74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6011" y="6337"/>
            <a:ext cx="875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9503" y="837917"/>
            <a:ext cx="10564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Hai câu luận</a:t>
            </a:r>
          </a:p>
          <a:p>
            <a:pPr lvl="1"/>
            <a:r>
              <a:rPr lang="en-US" sz="40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gian mở rộng theo chiều cao </a:t>
            </a:r>
            <a:br>
              <a:rPr lang="en-US" sz="40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chiều sâu.</a:t>
            </a:r>
          </a:p>
        </p:txBody>
      </p:sp>
    </p:spTree>
    <p:extLst>
      <p:ext uri="{BB962C8B-B14F-4D97-AF65-F5344CB8AC3E}">
        <p14:creationId xmlns:p14="http://schemas.microsoft.com/office/powerpoint/2010/main" val="370841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6011" y="6337"/>
            <a:ext cx="875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9503" y="837917"/>
            <a:ext cx="1056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Hai câu luận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99504" y="2048850"/>
            <a:ext cx="10792496" cy="4809150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>
            <a:solidFill>
              <a:srgbClr val="093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 </a:t>
            </a: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“lơ lửng”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trạng thái chuyển động nhẹ ở khoảng lưng chừng, không điểm tựa.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“Trời xanh ngắt”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sắc xanh của màu trời 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đẩy bầu trời cao và rộng.</a:t>
            </a:r>
          </a:p>
          <a:p>
            <a:pPr algn="just"/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Vẻ đẹp tuyệt vời của trời thu.</a:t>
            </a:r>
            <a:endParaRPr lang="en-US" sz="3600" dirty="0">
              <a:solidFill>
                <a:srgbClr val="093B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99504" y="1536584"/>
            <a:ext cx="3270464" cy="812722"/>
          </a:xfrm>
          <a:prstGeom prst="roundRect">
            <a:avLst/>
          </a:prstGeom>
          <a:solidFill>
            <a:schemeClr val="bg1"/>
          </a:solidFill>
          <a:ln>
            <a:solidFill>
              <a:srgbClr val="093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“Tầng mây”</a:t>
            </a:r>
          </a:p>
        </p:txBody>
      </p:sp>
    </p:spTree>
    <p:extLst>
      <p:ext uri="{BB962C8B-B14F-4D97-AF65-F5344CB8AC3E}">
        <p14:creationId xmlns:p14="http://schemas.microsoft.com/office/powerpoint/2010/main" val="32113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6011" y="6337"/>
            <a:ext cx="875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9503" y="837917"/>
            <a:ext cx="1056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Hai câu luận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99504" y="2048850"/>
            <a:ext cx="10792496" cy="4809150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>
            <a:solidFill>
              <a:srgbClr val="093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“Quanh co”: 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Uốn lượn, mềm mại.</a:t>
            </a:r>
          </a:p>
          <a:p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Cảm giác heo hút.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“Khách vắng teo”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Sự vắng vẻ của cảnh vật.</a:t>
            </a:r>
          </a:p>
          <a:p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Sự tĩnh lặng của cảnh thu.</a:t>
            </a:r>
            <a:endParaRPr lang="en-US" sz="3600" i="1" dirty="0">
              <a:solidFill>
                <a:srgbClr val="093B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i="1" dirty="0">
              <a:solidFill>
                <a:srgbClr val="093B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99504" y="1536584"/>
            <a:ext cx="3270464" cy="812722"/>
          </a:xfrm>
          <a:prstGeom prst="roundRect">
            <a:avLst/>
          </a:prstGeom>
          <a:solidFill>
            <a:schemeClr val="bg1"/>
          </a:solidFill>
          <a:ln>
            <a:solidFill>
              <a:srgbClr val="093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“Ngõ trúc”</a:t>
            </a:r>
          </a:p>
        </p:txBody>
      </p:sp>
    </p:spTree>
    <p:extLst>
      <p:ext uri="{BB962C8B-B14F-4D97-AF65-F5344CB8AC3E}">
        <p14:creationId xmlns:p14="http://schemas.microsoft.com/office/powerpoint/2010/main" val="37144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1" y="0"/>
            <a:ext cx="99048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59234" y="278437"/>
            <a:ext cx="741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gối buông cần lâu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đớp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20461" y="811369"/>
            <a:ext cx="1596980" cy="0"/>
          </a:xfrm>
          <a:prstGeom prst="line">
            <a:avLst/>
          </a:prstGeom>
          <a:ln w="28575">
            <a:solidFill>
              <a:srgbClr val="093B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09103" y="1465106"/>
            <a:ext cx="837127" cy="0"/>
          </a:xfrm>
          <a:prstGeom prst="line">
            <a:avLst/>
          </a:prstGeom>
          <a:ln w="28575">
            <a:solidFill>
              <a:srgbClr val="093B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51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6011" y="6337"/>
            <a:ext cx="875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9503" y="837917"/>
            <a:ext cx="10564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Hai </a:t>
            </a:r>
            <a:r>
              <a:rPr lang="en-US" sz="4000" b="1" dirty="0" err="1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4000" b="1" dirty="0">
              <a:solidFill>
                <a:srgbClr val="093B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40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gian mở rộng theo chiều cao </a:t>
            </a:r>
            <a:br>
              <a:rPr lang="en-US" sz="40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chiều sâu.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1238" y="2776909"/>
            <a:ext cx="9466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Bức tranh thu tĩnh lặng, nổi bật lên là người câu cá cô đơn.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14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6011" y="6337"/>
            <a:ext cx="875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76554"/>
            <a:ext cx="105648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Hai câu kết – tình thu</a:t>
            </a:r>
          </a:p>
          <a:p>
            <a:pPr lvl="1" algn="ctr"/>
            <a:r>
              <a:rPr lang="en-US" sz="40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“Tựa gối buông cần câu chẳng được”.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“Tựa gối”</a:t>
            </a:r>
            <a:r>
              <a:rPr lang="en-US" sz="40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tư thế của người câu.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“Lâu chẳng được”</a:t>
            </a:r>
            <a:r>
              <a:rPr lang="en-US" sz="40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cảm giác của người câu.</a:t>
            </a:r>
            <a:endParaRPr lang="en-US" sz="4000" i="1" dirty="0">
              <a:solidFill>
                <a:srgbClr val="093B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9561" y="3441680"/>
            <a:ext cx="99124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 tay vào gối, buông cần đã lâu mà chẳng câu được gì.</a:t>
            </a: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có thể mà ngồi mãi ở tư thế </a:t>
            </a: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“tựa gối ôm cần”.</a:t>
            </a: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tựa gối ôm cần cũng chẳng được vì tiếng cá đớp động dưới chân bèo.</a:t>
            </a:r>
          </a:p>
        </p:txBody>
      </p:sp>
    </p:spTree>
    <p:extLst>
      <p:ext uri="{BB962C8B-B14F-4D97-AF65-F5344CB8AC3E}">
        <p14:creationId xmlns:p14="http://schemas.microsoft.com/office/powerpoint/2010/main" val="77832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6011" y="6337"/>
            <a:ext cx="875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76554"/>
            <a:ext cx="10564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Hai câu kết – tình thu</a:t>
            </a:r>
          </a:p>
          <a:p>
            <a:pPr lvl="1" algn="ctr"/>
            <a:r>
              <a:rPr lang="en-US" sz="40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0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đâu đớp động dưới chân bèo</a:t>
            </a:r>
            <a:r>
              <a:rPr lang="en-US" sz="40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7144" y="2362324"/>
            <a:ext cx="9912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hề có cá đớp động.</a:t>
            </a:r>
          </a:p>
          <a:p>
            <a:pPr marL="1028700" lvl="1" indent="-571500">
              <a:buFontTx/>
              <a:buChar char="-"/>
            </a:pP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tiếng cá đớp động, không rõ ở đâu.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049456"/>
            <a:ext cx="9912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Âm thanh tiếng cá đớp động làm nổi bật cái tĩnh của cảnh thu. (Lấy động tả tĩnh).</a:t>
            </a:r>
            <a:endParaRPr lang="en-US" sz="3600" dirty="0">
              <a:solidFill>
                <a:srgbClr val="093B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20472" y="2184029"/>
            <a:ext cx="837127" cy="0"/>
          </a:xfrm>
          <a:prstGeom prst="line">
            <a:avLst/>
          </a:prstGeom>
          <a:ln w="28575">
            <a:solidFill>
              <a:srgbClr val="093B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03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237" y="2149484"/>
            <a:ext cx="3923763" cy="4708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3814" y="5699353"/>
            <a:ext cx="4314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Khuyến (1835 – 1909)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4599" y="1374978"/>
            <a:ext cx="875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4397" y="0"/>
            <a:ext cx="875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764599" y="214948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4000" dirty="0">
                <a:solidFill>
                  <a:srgbClr val="093B22"/>
                </a:solidFill>
                <a:latin typeface="+mj-lt"/>
              </a:rPr>
              <a:t>Nguyễn Khuyến được mệnh danh là </a:t>
            </a:r>
            <a:r>
              <a:rPr lang="vi-VN" sz="4000" i="1" dirty="0">
                <a:solidFill>
                  <a:srgbClr val="093B22"/>
                </a:solidFill>
                <a:latin typeface="+mj-lt"/>
              </a:rPr>
              <a:t>“nhà thơ của làng cảnh Việt Nam.”</a:t>
            </a:r>
          </a:p>
        </p:txBody>
      </p:sp>
    </p:spTree>
    <p:extLst>
      <p:ext uri="{BB962C8B-B14F-4D97-AF65-F5344CB8AC3E}">
        <p14:creationId xmlns:p14="http://schemas.microsoft.com/office/powerpoint/2010/main" val="218771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6011" y="6337"/>
            <a:ext cx="875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76554"/>
            <a:ext cx="105648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Hai câu kết – tình thu</a:t>
            </a:r>
          </a:p>
          <a:p>
            <a:pPr marL="1028700" lvl="1" indent="-571500" algn="just">
              <a:buFontTx/>
              <a:buChar char="-"/>
            </a:pPr>
            <a:r>
              <a:rPr lang="en-US" sz="4000" dirty="0" err="1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Khuyến đi câu mà cái chí không phải ở việc câu cá.</a:t>
            </a:r>
          </a:p>
          <a:p>
            <a:pPr marL="1028700" lvl="1" indent="-571500" algn="just">
              <a:buFontTx/>
              <a:buChar char="-"/>
            </a:pPr>
            <a:r>
              <a:rPr lang="en-US" sz="40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 là để câu cái thanh, cái trong, cái tĩnh, cái nhàn…</a:t>
            </a:r>
          </a:p>
          <a:p>
            <a:pPr lvl="1" algn="just"/>
            <a:r>
              <a:rPr lang="en-US" sz="40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40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Tâm hồn yêu thiên nhiên, tấm lòng yêu nước thầm kín mà sâu sắc.</a:t>
            </a:r>
          </a:p>
        </p:txBody>
      </p:sp>
    </p:spTree>
    <p:extLst>
      <p:ext uri="{BB962C8B-B14F-4D97-AF65-F5344CB8AC3E}">
        <p14:creationId xmlns:p14="http://schemas.microsoft.com/office/powerpoint/2010/main" val="38975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4397" y="0"/>
            <a:ext cx="875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4397" y="1024068"/>
            <a:ext cx="755061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Nội dung</a:t>
            </a:r>
          </a:p>
          <a:p>
            <a:pPr marL="1028700" lvl="1" indent="-571500" algn="just">
              <a:buFont typeface="Times New Roman" panose="02020603050405020304" pitchFamily="18" charset="0"/>
              <a:buChar char="−"/>
            </a:pPr>
            <a:r>
              <a:rPr lang="vi-VN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bức tranh mùa thu ở đồng bằng Bắc bộ.</a:t>
            </a:r>
          </a:p>
          <a:p>
            <a:pPr marL="1028700" lvl="1" indent="-571500" algn="just">
              <a:buFont typeface="Times New Roman" panose="02020603050405020304" pitchFamily="18" charset="0"/>
              <a:buChar char="−"/>
            </a:pPr>
            <a:r>
              <a:rPr lang="vi-VN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yêu thiên nhiên và tấm lòng yêu nước thầm kín của nhà thơ.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3877" y="3940961"/>
            <a:ext cx="93081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Nghệ thuật</a:t>
            </a:r>
          </a:p>
          <a:p>
            <a:pPr marL="1028700" lvl="1" indent="-571500" algn="just">
              <a:buFont typeface="Times New Roman" panose="02020603050405020304" pitchFamily="18" charset="0"/>
              <a:buChar char="−"/>
            </a:pPr>
            <a:r>
              <a:rPr lang="vi-VN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 giản dị, trong sáng và tinh tế.</a:t>
            </a:r>
          </a:p>
          <a:p>
            <a:pPr marL="1028700" lvl="1" indent="-571500" algn="just">
              <a:buFont typeface="Times New Roman" panose="02020603050405020304" pitchFamily="18" charset="0"/>
              <a:buChar char="−"/>
            </a:pPr>
            <a:r>
              <a:rPr lang="vi-VN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gieo vần độc đáo – “eo”.</a:t>
            </a:r>
          </a:p>
          <a:p>
            <a:pPr marL="1028700" lvl="1" indent="-571500" algn="just">
              <a:buFont typeface="Times New Roman" panose="02020603050405020304" pitchFamily="18" charset="0"/>
              <a:buChar char="−"/>
            </a:pPr>
            <a:r>
              <a:rPr lang="vi-VN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cảnh ngụ tình, lấy động tả tĩnh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28700" lvl="1" indent="-571500" algn="just">
              <a:buFont typeface="Times New Roman" panose="02020603050405020304" pitchFamily="18" charset="0"/>
              <a:buChar char="−"/>
            </a:pPr>
            <a:r>
              <a:rPr lang="vi-VN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đối.</a:t>
            </a:r>
          </a:p>
        </p:txBody>
      </p:sp>
    </p:spTree>
    <p:extLst>
      <p:ext uri="{BB962C8B-B14F-4D97-AF65-F5344CB8AC3E}">
        <p14:creationId xmlns:p14="http://schemas.microsoft.com/office/powerpoint/2010/main" val="404151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1004" y="0"/>
            <a:ext cx="875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0355" y="1420837"/>
            <a:ext cx="87594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Tác phẩm</a:t>
            </a:r>
          </a:p>
          <a:p>
            <a:pPr lvl="1" algn="just"/>
            <a:r>
              <a:rPr lang="en-US" sz="40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“Câu cá mùa thu”</a:t>
            </a:r>
            <a:r>
              <a:rPr lang="vi-VN" sz="40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nằm trong chùm ba bài thơ thu nổi tiếng của Nguyễn Khuyến: </a:t>
            </a:r>
            <a:r>
              <a:rPr lang="vi-VN" sz="40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“Thu điếu”, “Thu ẩm”, “Thu vịnh” .</a:t>
            </a:r>
            <a:endParaRPr lang="en-US" sz="4000" i="1" dirty="0">
              <a:solidFill>
                <a:srgbClr val="093B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40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Thể thơ: Thất ngôn bát cú.</a:t>
            </a:r>
          </a:p>
          <a:p>
            <a:pPr lvl="1" algn="just"/>
            <a:r>
              <a:rPr lang="en-US" sz="40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Bố cục: 4 phần (Đề, thực, luận, kết).</a:t>
            </a:r>
          </a:p>
        </p:txBody>
      </p:sp>
    </p:spTree>
    <p:extLst>
      <p:ext uri="{BB962C8B-B14F-4D97-AF65-F5344CB8AC3E}">
        <p14:creationId xmlns:p14="http://schemas.microsoft.com/office/powerpoint/2010/main" val="18500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383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Điểm nhìn: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013681"/>
              </p:ext>
            </p:extLst>
          </p:nvPr>
        </p:nvGraphicFramePr>
        <p:xfrm>
          <a:off x="1609859" y="0"/>
          <a:ext cx="919551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65961" y="4403853"/>
            <a:ext cx="45677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Cảnh thu được đón nhận từ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gần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đến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cao xa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rồi trở lại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gần.</a:t>
            </a:r>
          </a:p>
        </p:txBody>
      </p:sp>
    </p:spTree>
    <p:extLst>
      <p:ext uri="{BB962C8B-B14F-4D97-AF65-F5344CB8AC3E}">
        <p14:creationId xmlns:p14="http://schemas.microsoft.com/office/powerpoint/2010/main" val="305822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B66AAC-0F7D-4DB1-81D4-535CDACEE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5B66AAC-0F7D-4DB1-81D4-535CDACEE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5892B0-D905-41C0-BD13-4C804F34B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25892B0-D905-41C0-BD13-4C804F34B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8CC216-A6F1-41DD-8E68-15F3AA913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A8CC216-A6F1-41DD-8E68-15F3AA913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169E6-69D5-4C89-8480-21DE23882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08169E6-69D5-4C89-8480-21DE23882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652112-8C54-4BEB-A210-18490400A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7652112-8C54-4BEB-A210-18490400A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62E13-7A87-464B-9D28-633A20253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8262E13-7A87-464B-9D28-633A20253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1211BB-ED9D-4CB7-AEF8-01343F23A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B1211BB-ED9D-4CB7-AEF8-01343F23A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706287-4F22-49FB-BB2A-906856465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0E706287-4F22-49FB-BB2A-906856465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29" y="1003864"/>
            <a:ext cx="9989713" cy="486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11977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thu lạnh lẽo nước trong veo,</a:t>
            </a:r>
          </a:p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chiếc thuyền câu bé tẻo teo.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846231" y="1841679"/>
            <a:ext cx="135228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0180" y="1841679"/>
            <a:ext cx="1661375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76563" y="1872332"/>
            <a:ext cx="1867437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4932608" y="793861"/>
            <a:ext cx="3436055" cy="1078471"/>
          </a:xfrm>
          <a:prstGeom prst="arc">
            <a:avLst>
              <a:gd name="adj1" fmla="val 10658990"/>
              <a:gd name="adj2" fmla="val 155684"/>
            </a:avLst>
          </a:prstGeom>
          <a:ln w="28575">
            <a:solidFill>
              <a:srgbClr val="093B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43200" y="2521174"/>
            <a:ext cx="77917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86411" y="2521174"/>
            <a:ext cx="217653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507" y="6337"/>
            <a:ext cx="875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837917"/>
            <a:ext cx="1056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câu đề - Giới thiệu cảnh câu cá mùa thu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2048850"/>
            <a:ext cx="10792496" cy="4809150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>
            <a:solidFill>
              <a:srgbClr val="093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ảnh đặc trưng cho vùng đồng chiêm trũng Bắc bộ.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 </a:t>
            </a: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“lạnh lẽo”: 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khí lạnh, đượm vẻ hiu hắt.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“Trong veo”:</a:t>
            </a:r>
          </a:p>
          <a:p>
            <a:pPr algn="just"/>
            <a:endParaRPr lang="en-US" sz="3600" dirty="0">
              <a:solidFill>
                <a:srgbClr val="093B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Cảnh như ngưng đọng trong cái lạnh và cái tĩnh.</a:t>
            </a:r>
            <a:endParaRPr lang="en-US" sz="3600" dirty="0">
              <a:solidFill>
                <a:srgbClr val="093B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536583"/>
            <a:ext cx="3270464" cy="1024535"/>
          </a:xfrm>
          <a:prstGeom prst="roundRect">
            <a:avLst/>
          </a:prstGeom>
          <a:solidFill>
            <a:schemeClr val="bg1"/>
          </a:solidFill>
          <a:ln>
            <a:solidFill>
              <a:srgbClr val="093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“Ao thu”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69694" y="4368191"/>
            <a:ext cx="704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trẻo đến mức nhìn thấy đáy.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5452" y="4900676"/>
            <a:ext cx="574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Gợi sự thanh sạch, tĩnh lặng.</a:t>
            </a:r>
          </a:p>
        </p:txBody>
      </p:sp>
    </p:spTree>
    <p:extLst>
      <p:ext uri="{BB962C8B-B14F-4D97-AF65-F5344CB8AC3E}">
        <p14:creationId xmlns:p14="http://schemas.microsoft.com/office/powerpoint/2010/main" val="412459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837917"/>
            <a:ext cx="11732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câu đề - Giới thiệu cảnh câu cá mùa thu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2048850"/>
            <a:ext cx="10792496" cy="4809150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>
            <a:solidFill>
              <a:srgbClr val="093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từ </a:t>
            </a: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“một”: 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độc, lẻ loi.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từ </a:t>
            </a: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“bé” + 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 </a:t>
            </a: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“tẻo teo”: 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hẹp, nhỏ dần, đến mức chỉ còn một </a:t>
            </a:r>
            <a:r>
              <a:rPr lang="en-US" sz="3600" dirty="0" err="1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một chấm.</a:t>
            </a:r>
          </a:p>
          <a:p>
            <a:pPr algn="just"/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Cảnh vật lẻ loi, đơn chiếc và bé nhỏ.</a:t>
            </a:r>
            <a:endParaRPr lang="en-US" sz="3600" dirty="0">
              <a:solidFill>
                <a:srgbClr val="093B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1" y="1536583"/>
            <a:ext cx="4614204" cy="1024535"/>
          </a:xfrm>
          <a:prstGeom prst="roundRect">
            <a:avLst/>
          </a:prstGeom>
          <a:solidFill>
            <a:schemeClr val="bg1"/>
          </a:solidFill>
          <a:ln>
            <a:solidFill>
              <a:srgbClr val="093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“Chiếc thuyền”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2527192" y="35897"/>
            <a:ext cx="5738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</p:txBody>
      </p:sp>
    </p:spTree>
    <p:extLst>
      <p:ext uri="{BB962C8B-B14F-4D97-AF65-F5344CB8AC3E}">
        <p14:creationId xmlns:p14="http://schemas.microsoft.com/office/powerpoint/2010/main" val="18875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837917"/>
            <a:ext cx="11732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câu đề - Giới thiệu cảnh câu cá mùa thu</a:t>
            </a:r>
          </a:p>
        </p:txBody>
      </p:sp>
      <p:sp>
        <p:nvSpPr>
          <p:cNvPr id="9" name="Rectangle 8"/>
          <p:cNvSpPr/>
          <p:nvPr/>
        </p:nvSpPr>
        <p:spPr>
          <a:xfrm>
            <a:off x="2527192" y="35897"/>
            <a:ext cx="5738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</p:txBody>
      </p:sp>
      <p:sp>
        <p:nvSpPr>
          <p:cNvPr id="2" name="Rectangle 1"/>
          <p:cNvSpPr/>
          <p:nvPr/>
        </p:nvSpPr>
        <p:spPr>
          <a:xfrm>
            <a:off x="593629" y="1639936"/>
            <a:ext cx="8339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Cách gieo vần </a:t>
            </a:r>
            <a:r>
              <a:rPr lang="en-US" sz="3600" i="1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“eo”</a:t>
            </a:r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cảnh vật như bị thu hẹp, bị nhỏ dần.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65494" y="2962299"/>
            <a:ext cx="8339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Giới thiệu cảnh câu cá mùa thu.</a:t>
            </a:r>
          </a:p>
          <a:p>
            <a:pPr algn="just"/>
            <a:r>
              <a:rPr lang="en-US" sz="3600" dirty="0">
                <a:solidFill>
                  <a:srgbClr val="093B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Gợi hình ảnh mùa thu Bắc bộ: đẹp, tĩnh lặng và đượm buồn.</a:t>
            </a:r>
            <a:endParaRPr lang="en-US" sz="3600" dirty="0"/>
          </a:p>
        </p:txBody>
      </p:sp>
      <p:sp>
        <p:nvSpPr>
          <p:cNvPr id="3" name="Right Arrow 2"/>
          <p:cNvSpPr/>
          <p:nvPr/>
        </p:nvSpPr>
        <p:spPr>
          <a:xfrm>
            <a:off x="393896" y="3061007"/>
            <a:ext cx="689317" cy="45591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4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3" y="0"/>
            <a:ext cx="109728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522" y="5341378"/>
            <a:ext cx="7701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Sóng biếc theo làn hơi gợn tí</a:t>
            </a:r>
          </a:p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 vàng trước gió khẽ đưa vèo.</a:t>
            </a:r>
          </a:p>
        </p:txBody>
      </p:sp>
    </p:spTree>
    <p:extLst>
      <p:ext uri="{BB962C8B-B14F-4D97-AF65-F5344CB8AC3E}">
        <p14:creationId xmlns:p14="http://schemas.microsoft.com/office/powerpoint/2010/main" val="24123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1053</Words>
  <Application>Microsoft Office PowerPoint</Application>
  <PresentationFormat>Widescreen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Hoang</dc:creator>
  <cp:lastModifiedBy>DELL</cp:lastModifiedBy>
  <cp:revision>149</cp:revision>
  <dcterms:created xsi:type="dcterms:W3CDTF">2017-07-23T03:10:17Z</dcterms:created>
  <dcterms:modified xsi:type="dcterms:W3CDTF">2021-09-08T06:37:39Z</dcterms:modified>
</cp:coreProperties>
</file>